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58" r:id="rId4"/>
    <p:sldId id="259" r:id="rId5"/>
    <p:sldId id="260" r:id="rId6"/>
    <p:sldId id="266" r:id="rId7"/>
    <p:sldId id="257" r:id="rId8"/>
    <p:sldId id="263" r:id="rId9"/>
    <p:sldId id="261" r:id="rId10"/>
    <p:sldId id="262" r:id="rId11"/>
    <p:sldId id="264" r:id="rId12"/>
    <p:sldId id="265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976"/>
    <p:restoredTop sz="95794"/>
  </p:normalViewPr>
  <p:slideViewPr>
    <p:cSldViewPr snapToGrid="0" snapToObjects="1">
      <p:cViewPr varScale="1">
        <p:scale>
          <a:sx n="98" d="100"/>
          <a:sy n="98" d="100"/>
        </p:scale>
        <p:origin x="23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/>
              <a:t>4/6/21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4/6/21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/>
              <a:pPr/>
              <a:t>4/6/21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/>
              <a:pPr/>
              <a:t>4/6/21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/>
              <a:pPr/>
              <a:t>4/6/21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4/6/21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4/6/21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4/6/21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/>
              <a:pPr/>
              <a:t>4/6/21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4/6/21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/>
              <a:pPr/>
              <a:t>4/6/21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4/6/21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4/6/21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4/6/21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4/6/21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4/6/21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4/6/21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/>
              <a:pPr/>
              <a:t>4/6/21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agazine.realtor/news-and-commentary/economy/article/2012/11/seeds-housing-shortage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53E6-B8E0-3746-A063-420DE9FE78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ROTARY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BB3902-97E9-B748-B814-18DACE1C4E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APRIL 6, 2021</a:t>
            </a:r>
          </a:p>
          <a:p>
            <a:r>
              <a:rPr lang="en-US" dirty="0"/>
              <a:t>PRESENTER: KIMBERLY PONTIUS CEO    ASPIRE NORTH REALTORS®</a:t>
            </a:r>
          </a:p>
        </p:txBody>
      </p:sp>
    </p:spTree>
    <p:extLst>
      <p:ext uri="{BB962C8B-B14F-4D97-AF65-F5344CB8AC3E}">
        <p14:creationId xmlns:p14="http://schemas.microsoft.com/office/powerpoint/2010/main" val="3357853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506F8-6A4F-BE46-AD81-3A4775AA2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827D1-F3C7-2141-834C-5F8D7D662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 OF DIRT</a:t>
            </a:r>
          </a:p>
          <a:p>
            <a:r>
              <a:rPr lang="en-US" dirty="0"/>
              <a:t>COST OF MATERIALS</a:t>
            </a:r>
          </a:p>
          <a:p>
            <a:r>
              <a:rPr lang="en-US" dirty="0"/>
              <a:t>COST OF LABOR</a:t>
            </a:r>
          </a:p>
          <a:p>
            <a:r>
              <a:rPr lang="en-US" dirty="0"/>
              <a:t>TAX RATES</a:t>
            </a:r>
          </a:p>
          <a:p>
            <a:r>
              <a:rPr lang="en-US" dirty="0"/>
              <a:t>LABOR SHORTAGES IN SKILLED TRADES AND UNSKILLED WORKERS</a:t>
            </a:r>
          </a:p>
          <a:p>
            <a:r>
              <a:rPr lang="en-US" dirty="0"/>
              <a:t>LOCAL ORDINANCES / RED TAPE</a:t>
            </a:r>
          </a:p>
          <a:p>
            <a:r>
              <a:rPr lang="en-US" dirty="0"/>
              <a:t>CAPITAL</a:t>
            </a:r>
          </a:p>
          <a:p>
            <a:r>
              <a:rPr lang="en-US" dirty="0"/>
              <a:t>CAPACITY OF SUPPORT SERVICES / INFRASTUCTURE</a:t>
            </a:r>
          </a:p>
          <a:p>
            <a:r>
              <a:rPr lang="en-US" dirty="0"/>
              <a:t>NIMBY / BANANA</a:t>
            </a:r>
          </a:p>
        </p:txBody>
      </p:sp>
    </p:spTree>
    <p:extLst>
      <p:ext uri="{BB962C8B-B14F-4D97-AF65-F5344CB8AC3E}">
        <p14:creationId xmlns:p14="http://schemas.microsoft.com/office/powerpoint/2010/main" val="4215216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4B3F7-FF97-F84B-9C4A-CDCE8C94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B20E5-354C-7C4D-B2FF-B77D62A9E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TO PULL OUT ALL THE STOPS</a:t>
            </a:r>
          </a:p>
          <a:p>
            <a:r>
              <a:rPr lang="en-US" dirty="0"/>
              <a:t>START WITH HOUSING NORTH – HOMES FOR OUR FUTURE PROGRAM</a:t>
            </a:r>
          </a:p>
          <a:p>
            <a:r>
              <a:rPr lang="en-US" dirty="0"/>
              <a:t>LOOK AT ALL LEVELS OF FUNDING AND INVESTMENT</a:t>
            </a:r>
          </a:p>
          <a:p>
            <a:r>
              <a:rPr lang="en-US" dirty="0"/>
              <a:t>WORK WITH LOCAL UNITS OF GOVERNMENT</a:t>
            </a:r>
          </a:p>
          <a:p>
            <a:r>
              <a:rPr lang="en-US" dirty="0"/>
              <a:t>PUT MONEY, DEVELOPERS, COMMUNITY LEADERS ALL IN THE SAME ROOM</a:t>
            </a:r>
          </a:p>
          <a:p>
            <a:r>
              <a:rPr lang="en-US" dirty="0"/>
              <a:t>TARGET “FAST-TRACK” PROJECTS 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”ONE OF THE THINGS WE LEARNED EARLY ON IN CHARITABLE GIVING IS THAT YOU CAN’T PUT KOOL-AID IN THE OCEAN AND EXPECT IT TO CHANGE COLOR.” </a:t>
            </a:r>
          </a:p>
          <a:p>
            <a:pPr marL="0" indent="0" algn="r">
              <a:buNone/>
            </a:pPr>
            <a:r>
              <a:rPr lang="en-US" dirty="0"/>
              <a:t>DAN GILBERT MARCH 28, 2021</a:t>
            </a:r>
          </a:p>
        </p:txBody>
      </p:sp>
    </p:spTree>
    <p:extLst>
      <p:ext uri="{BB962C8B-B14F-4D97-AF65-F5344CB8AC3E}">
        <p14:creationId xmlns:p14="http://schemas.microsoft.com/office/powerpoint/2010/main" val="4164181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5535-FCED-BA43-B129-5A9C27D4F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MASLOWES HIERARCHY OF NEEDS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22A5CF-D0CA-464C-B54C-E4A0E829D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3073" y="1894114"/>
            <a:ext cx="6609807" cy="3854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8F1F9-777C-2448-BD0E-CAD741A95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THERE IS NOT A LEVEL OF THIS SCALE THAT HOUSING DOES NOT FULFILL A PLACE WITHIN. </a:t>
            </a:r>
          </a:p>
          <a:p>
            <a:r>
              <a:rPr lang="en-US" dirty="0"/>
              <a:t>WE NEED A NEW SCALE ONE THAT IS BASED ON DIFFERENT STRATA THAN CURRENT LABELS.</a:t>
            </a:r>
          </a:p>
          <a:p>
            <a:endParaRPr lang="en-US" dirty="0"/>
          </a:p>
          <a:p>
            <a:r>
              <a:rPr lang="en-US" sz="2000" dirty="0"/>
              <a:t>TIME TO THINK IN TERMS OF RESILIENT COMMUNITY HOUSING (RCH)</a:t>
            </a:r>
          </a:p>
        </p:txBody>
      </p:sp>
    </p:spTree>
    <p:extLst>
      <p:ext uri="{BB962C8B-B14F-4D97-AF65-F5344CB8AC3E}">
        <p14:creationId xmlns:p14="http://schemas.microsoft.com/office/powerpoint/2010/main" val="3577035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42BDA-753A-BA4D-B286-2A5AD77589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SUSTAINABILITY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5E222-EED0-8643-BBCE-7A837F6B0F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703" y="3632201"/>
            <a:ext cx="10258697" cy="685800"/>
          </a:xfrm>
        </p:spPr>
        <p:txBody>
          <a:bodyPr/>
          <a:lstStyle/>
          <a:p>
            <a:r>
              <a:rPr lang="en-US" dirty="0"/>
              <a:t>WHAT GOOD IS THE USE OF A HOUSE IF YOU HAVEN’T GOT A TOLERABLE PLANET TO PUT IT ON.       HENRY DAVID THOREAU</a:t>
            </a:r>
          </a:p>
        </p:txBody>
      </p:sp>
    </p:spTree>
    <p:extLst>
      <p:ext uri="{BB962C8B-B14F-4D97-AF65-F5344CB8AC3E}">
        <p14:creationId xmlns:p14="http://schemas.microsoft.com/office/powerpoint/2010/main" val="2214949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17F4C-B2AE-EA43-845D-3D026FC1D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0"/>
            <a:ext cx="6488364" cy="1600200"/>
          </a:xfrm>
        </p:spPr>
        <p:txBody>
          <a:bodyPr>
            <a:normAutofit/>
          </a:bodyPr>
          <a:lstStyle/>
          <a:p>
            <a:r>
              <a:rPr lang="en-US" sz="4000" dirty="0"/>
              <a:t>FINTECH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54CF5B-E8DA-5E48-8F16-F207E362459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0F4CC-6820-CC4A-BAF6-BB1C1E93A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Financial technology (Fintech) is used to describe new tech that seeks to improve and automate the delivery and use of financial services.</a:t>
            </a:r>
          </a:p>
          <a:p>
            <a:r>
              <a:rPr lang="en-US" dirty="0"/>
              <a:t>When fintech emerged in the 21st Century, the term was initially applied to the technology employed at the back-end systems of established financial institutions. ​Since then, however, there has been a shift to more consumer-oriented services and therefore a more consumer-oriented definition. Fintech now includes different sectors and industries such as education, retail banking, fundraising and nonprofit, and investment management to name a few.</a:t>
            </a:r>
          </a:p>
          <a:p>
            <a:pPr algn="r"/>
            <a:r>
              <a:rPr lang="en-US" dirty="0"/>
              <a:t>INVESTOPEDIA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ADBCE2-B147-AE4F-9D8C-144B1B6B3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362" y="751241"/>
            <a:ext cx="4411787" cy="32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65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A50F9-84BC-E147-91C2-B0FF3DE5E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&amp;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E88AC-1C2E-7842-87C1-FBC6A1716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15237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KIMBERLY R. PONTIUS</a:t>
            </a:r>
          </a:p>
          <a:p>
            <a:r>
              <a:rPr lang="en-US" dirty="0"/>
              <a:t>CEO </a:t>
            </a:r>
          </a:p>
          <a:p>
            <a:r>
              <a:rPr lang="en-US" dirty="0"/>
              <a:t>ASPIRE NORTH REALTORS ®  and  NORTHERN GREAT LAKES REALTORS MLS™</a:t>
            </a:r>
          </a:p>
          <a:p>
            <a:endParaRPr lang="en-US" dirty="0"/>
          </a:p>
          <a:p>
            <a:r>
              <a:rPr lang="en-US" dirty="0"/>
              <a:t>KIM@ASPIRENORTHREALTORS.COM</a:t>
            </a:r>
          </a:p>
        </p:txBody>
      </p:sp>
    </p:spTree>
    <p:extLst>
      <p:ext uri="{BB962C8B-B14F-4D97-AF65-F5344CB8AC3E}">
        <p14:creationId xmlns:p14="http://schemas.microsoft.com/office/powerpoint/2010/main" val="4245736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7C841-528E-3749-979D-A64F6AAFB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 ESTATE INDUSTRY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DB2FF8-50A3-AB41-8E22-B206F7234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4697" y="451258"/>
            <a:ext cx="6701246" cy="610610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ECFF4-C688-8847-879E-07A28ADBD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MORPHING FROM JUST A TRANSACTIONAL MODEL TO A TECH MODEL.</a:t>
            </a:r>
          </a:p>
          <a:p>
            <a:r>
              <a:rPr lang="en-US" dirty="0"/>
              <a:t>WE ARE THE EPITOME OF BIG DATA</a:t>
            </a:r>
          </a:p>
          <a:p>
            <a:r>
              <a:rPr lang="en-US" dirty="0"/>
              <a:t>TECH SERVICES AND DATA GATHERING, PROCESSING AND ANALYSIS ARE ALL INCREASING PRESURE ON TRADITIONAL BROKERAGES AND SALES PROFESSIONAL.</a:t>
            </a:r>
          </a:p>
          <a:p>
            <a:r>
              <a:rPr lang="en-US" dirty="0"/>
              <a:t>BIG MONEY HAS BEEN INFILTRATING THE FIELD AND CONTINUES TO DRIVE CHANGE AT A BREAKNECK PACE.</a:t>
            </a:r>
          </a:p>
        </p:txBody>
      </p:sp>
    </p:spTree>
    <p:extLst>
      <p:ext uri="{BB962C8B-B14F-4D97-AF65-F5344CB8AC3E}">
        <p14:creationId xmlns:p14="http://schemas.microsoft.com/office/powerpoint/2010/main" val="304030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7222C-4077-5747-9A26-03306ADAF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548641"/>
            <a:ext cx="9448800" cy="1071153"/>
          </a:xfrm>
        </p:spPr>
        <p:txBody>
          <a:bodyPr/>
          <a:lstStyle/>
          <a:p>
            <a:r>
              <a:rPr lang="en-US" dirty="0"/>
              <a:t>National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55678E-9B82-7A47-9F47-EB4E6202C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619794"/>
            <a:ext cx="9448800" cy="4101737"/>
          </a:xfrm>
        </p:spPr>
        <p:txBody>
          <a:bodyPr>
            <a:normAutofit/>
          </a:bodyPr>
          <a:lstStyle/>
          <a:p>
            <a:r>
              <a:rPr lang="en-US" dirty="0"/>
              <a:t>Like the housing bubble bursting in 2008-2009 the housing shortage is now everywhere and we were informed well in advance that this would happen.</a:t>
            </a:r>
          </a:p>
          <a:p>
            <a:r>
              <a:rPr lang="en-US" dirty="0">
                <a:solidFill>
                  <a:srgbClr val="00B0F0"/>
                </a:solidFill>
              </a:rPr>
              <a:t>“But a deeper and longer-term issue to watch out for is the increasing possibility of a housing shortage across many parts of the country.”</a:t>
            </a:r>
          </a:p>
          <a:p>
            <a:r>
              <a:rPr lang="en-US" b="1" dirty="0"/>
              <a:t>SEEDS OF A HOUSING SHORTAGE – REALTOR MAGAZINE </a:t>
            </a:r>
          </a:p>
          <a:p>
            <a:r>
              <a:rPr lang="en-US" sz="1600" dirty="0"/>
              <a:t>NOVEMBER 2, 2012</a:t>
            </a:r>
          </a:p>
          <a:p>
            <a:r>
              <a:rPr lang="en-US" dirty="0"/>
              <a:t>Dr. Lawrence Yun - NAR Chief Economist</a:t>
            </a:r>
          </a:p>
          <a:p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https://magazine.realtor/news-and-commentary/economy/article/2012/11/seeds-housing-shortage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6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6791D-D07F-854E-ACF7-07B67FEFD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Buyer competition Intensifies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D26E21E-91A6-CF4C-B1F5-D0EB5682D9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0312" y="2194559"/>
            <a:ext cx="5719488" cy="402412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25990-0469-6A42-9461-C13A8C3A07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Nearly Four Offers Received Per Sold</a:t>
            </a:r>
          </a:p>
          <a:p>
            <a:r>
              <a:rPr lang="en-US" dirty="0"/>
              <a:t>REALTORS® reported 74% of existing homes sold in February 2021 were on the market for less than 30 days. In May 2015 this median was 90 days.</a:t>
            </a:r>
          </a:p>
          <a:p>
            <a:r>
              <a:rPr lang="en-US" dirty="0"/>
              <a:t>Y-O-Y Percent Change in the Median Existing-Home Price: U.S 15.8%, Northeast and West 20.6%, Midwest 14.2% and South 13.6%</a:t>
            </a:r>
          </a:p>
        </p:txBody>
      </p:sp>
    </p:spTree>
    <p:extLst>
      <p:ext uri="{BB962C8B-B14F-4D97-AF65-F5344CB8AC3E}">
        <p14:creationId xmlns:p14="http://schemas.microsoft.com/office/powerpoint/2010/main" val="2321021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0B591-EA3B-E74C-ABE6-7E4E75CBB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starts off with a bang but IS IT sustainable?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A4ABC-739A-2149-9C07-F3F4DCF61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of January the combined inventory of existing homes and new homes for sale was just at 1.7 months.</a:t>
            </a:r>
          </a:p>
          <a:p>
            <a:r>
              <a:rPr lang="en-US" dirty="0"/>
              <a:t>A balanced housing market needs to reflect a 6 months supply to keep up with monthly pace of demand.</a:t>
            </a:r>
          </a:p>
          <a:p>
            <a:r>
              <a:rPr lang="en-US" dirty="0"/>
              <a:t>It is estimated that we need 2.7 million more homes for sale on the market to meet demand.</a:t>
            </a:r>
          </a:p>
          <a:p>
            <a:r>
              <a:rPr lang="en-US" dirty="0"/>
              <a:t>Nationally commercial is rebounding but mostly in the industrial sector. Office space will continue to lag behind until late 2021 / mid-2022. SIOR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40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FDEEC-5360-3348-A42D-6D7D310E5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78823"/>
            <a:ext cx="8610600" cy="114953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Farmland – realtor magazine /WSJ  </a:t>
            </a:r>
            <a:r>
              <a:rPr lang="en-US" sz="2700" dirty="0"/>
              <a:t>April 5,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6C773-B670-3F47-B0BE-A2D36D1A0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37360"/>
            <a:ext cx="10820400" cy="44813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Farmland values increased during 2020 as higher grain prices buoyed revenue for farmers. </a:t>
            </a:r>
            <a:r>
              <a:rPr lang="en-US" dirty="0">
                <a:solidFill>
                  <a:srgbClr val="FFFF00"/>
                </a:solidFill>
              </a:rPr>
              <a:t>Land prices in the region that covers parts of Illinois, Indiana, Iowa, Michigan, and Wisconsin saw a 6% increase last year, which marks the largest hike since 2012, </a:t>
            </a:r>
            <a:r>
              <a:rPr lang="en-US" dirty="0"/>
              <a:t>according to the Federal Reserve Banks.</a:t>
            </a:r>
          </a:p>
          <a:p>
            <a:r>
              <a:rPr lang="en-US" dirty="0"/>
              <a:t>Farmers eager to cash in are selling parcels of land, leading to an investor shopping spree. Large farmers dominate among owners of the nation’s 900 million acres of farmland. </a:t>
            </a:r>
            <a:r>
              <a:rPr lang="en-US" dirty="0">
                <a:solidFill>
                  <a:srgbClr val="FFFF00"/>
                </a:solidFill>
              </a:rPr>
              <a:t>Seventy-five percent of cropland in the U.S. is controlled by about 13% of the nation’s farmers</a:t>
            </a:r>
            <a:r>
              <a:rPr lang="en-US" dirty="0"/>
              <a:t>. Smaller farmers are finding it more difficult to afford a down payment on land parcels or compete for land leases, the </a:t>
            </a:r>
            <a:r>
              <a:rPr lang="en-US" i="1" dirty="0"/>
              <a:t>Journal </a:t>
            </a:r>
            <a:r>
              <a:rPr lang="en-US" dirty="0"/>
              <a:t>reports.</a:t>
            </a:r>
          </a:p>
          <a:p>
            <a:r>
              <a:rPr lang="en-US" dirty="0"/>
              <a:t>Indeed, competition is fierce as supply for farmland remains low. U.S. farmland has decreased by 25%—or 305 million acres—since 1950, according to USDA data. </a:t>
            </a:r>
            <a:r>
              <a:rPr lang="en-US" dirty="0">
                <a:solidFill>
                  <a:srgbClr val="FFFF00"/>
                </a:solidFill>
              </a:rPr>
              <a:t>Investors are scooping up farmland: Pension and hedge fund companies view it as a lucrative alternative to stocks and bonds.</a:t>
            </a:r>
          </a:p>
        </p:txBody>
      </p:sp>
    </p:spTree>
    <p:extLst>
      <p:ext uri="{BB962C8B-B14F-4D97-AF65-F5344CB8AC3E}">
        <p14:creationId xmlns:p14="http://schemas.microsoft.com/office/powerpoint/2010/main" val="132552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E3055-3E81-BD49-AA0D-2F241E73E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REGIONAL MARKET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D3CA64-9BC9-A445-A412-F84A9E6A6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7765" y="2193925"/>
            <a:ext cx="6036469" cy="40243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3EDAC5-239A-F347-B608-0514E8E62D52}"/>
              </a:ext>
            </a:extLst>
          </p:cNvPr>
          <p:cNvSpPr txBox="1"/>
          <p:nvPr/>
        </p:nvSpPr>
        <p:spPr>
          <a:xfrm>
            <a:off x="9468090" y="5845215"/>
            <a:ext cx="203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Courtesy Record-Eagle</a:t>
            </a:r>
          </a:p>
        </p:txBody>
      </p:sp>
    </p:spTree>
    <p:extLst>
      <p:ext uri="{BB962C8B-B14F-4D97-AF65-F5344CB8AC3E}">
        <p14:creationId xmlns:p14="http://schemas.microsoft.com/office/powerpoint/2010/main" val="1321086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D81F2-6CA5-A541-B961-63A6C30C7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LOCAL MARKET RECOVERY BEGAN IN LATE 2010, HIT BUBBLE PARITY IN 2014, SURPASSED TOP MARKET IN 2017 WITH Y-O-Y RECORDS TO DATE.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527BCD-10BA-EA44-BE5C-6F4323F65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085" y="2209082"/>
            <a:ext cx="5189278" cy="3884545"/>
          </a:xfrm>
        </p:spPr>
      </p:pic>
    </p:spTree>
    <p:extLst>
      <p:ext uri="{BB962C8B-B14F-4D97-AF65-F5344CB8AC3E}">
        <p14:creationId xmlns:p14="http://schemas.microsoft.com/office/powerpoint/2010/main" val="1856506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24813-FC6D-6843-AD52-3C0363256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statistics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6E6C9-14DB-EE43-9C8A-74BAB0FD4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582" y="746760"/>
            <a:ext cx="6510618" cy="46743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</a:rPr>
              <a:t>MARCH 2021 / </a:t>
            </a:r>
            <a:r>
              <a:rPr lang="en-US" sz="2800" b="1" dirty="0">
                <a:solidFill>
                  <a:srgbClr val="FFFF00"/>
                </a:solidFill>
              </a:rPr>
              <a:t>2020</a:t>
            </a:r>
          </a:p>
          <a:p>
            <a:r>
              <a:rPr lang="en-US" dirty="0"/>
              <a:t>AVERAGE HOME PRICE - </a:t>
            </a:r>
            <a:r>
              <a:rPr lang="en-US" dirty="0">
                <a:solidFill>
                  <a:schemeClr val="accent1"/>
                </a:solidFill>
              </a:rPr>
              <a:t>$386,193 </a:t>
            </a:r>
            <a:r>
              <a:rPr lang="en-US" dirty="0"/>
              <a:t>/ </a:t>
            </a:r>
            <a:r>
              <a:rPr lang="en-US" dirty="0">
                <a:solidFill>
                  <a:srgbClr val="FFFF00"/>
                </a:solidFill>
              </a:rPr>
              <a:t>$288,902</a:t>
            </a:r>
          </a:p>
          <a:p>
            <a:r>
              <a:rPr lang="en-US" dirty="0"/>
              <a:t>MEDIAN HOME PRICE </a:t>
            </a:r>
            <a:r>
              <a:rPr lang="en-US" dirty="0">
                <a:solidFill>
                  <a:schemeClr val="accent1"/>
                </a:solidFill>
              </a:rPr>
              <a:t>-$256,500 </a:t>
            </a:r>
            <a:r>
              <a:rPr lang="en-US" dirty="0"/>
              <a:t>/ </a:t>
            </a:r>
            <a:r>
              <a:rPr lang="en-US" dirty="0">
                <a:solidFill>
                  <a:srgbClr val="FFFF00"/>
                </a:solidFill>
              </a:rPr>
              <a:t>$235,000</a:t>
            </a:r>
          </a:p>
          <a:p>
            <a:r>
              <a:rPr lang="en-US" dirty="0"/>
              <a:t>DAYS ON MARKET – </a:t>
            </a:r>
            <a:r>
              <a:rPr lang="en-US" dirty="0">
                <a:solidFill>
                  <a:schemeClr val="accent1"/>
                </a:solidFill>
              </a:rPr>
              <a:t>92</a:t>
            </a:r>
            <a:r>
              <a:rPr lang="en-US" dirty="0"/>
              <a:t> / </a:t>
            </a:r>
            <a:r>
              <a:rPr lang="en-US" dirty="0">
                <a:solidFill>
                  <a:srgbClr val="FFFF00"/>
                </a:solidFill>
              </a:rPr>
              <a:t>120</a:t>
            </a:r>
          </a:p>
          <a:p>
            <a:r>
              <a:rPr lang="en-US" dirty="0"/>
              <a:t>UNITS SOLD – </a:t>
            </a:r>
            <a:r>
              <a:rPr lang="en-US" dirty="0">
                <a:solidFill>
                  <a:schemeClr val="accent1"/>
                </a:solidFill>
              </a:rPr>
              <a:t>240</a:t>
            </a:r>
            <a:r>
              <a:rPr lang="en-US" dirty="0"/>
              <a:t> / </a:t>
            </a:r>
            <a:r>
              <a:rPr lang="en-US" dirty="0">
                <a:solidFill>
                  <a:srgbClr val="FFFF00"/>
                </a:solidFill>
              </a:rPr>
              <a:t>217</a:t>
            </a:r>
          </a:p>
          <a:p>
            <a:r>
              <a:rPr lang="en-US" dirty="0"/>
              <a:t>CURRENT INVENTORY – AS OF APRIL 5</a:t>
            </a:r>
            <a:r>
              <a:rPr lang="en-US" baseline="30000" dirty="0"/>
              <a:t>TH</a:t>
            </a:r>
            <a:r>
              <a:rPr lang="en-US" dirty="0"/>
              <a:t> FOR THE ENTIRE MLS -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4339</a:t>
            </a:r>
            <a:r>
              <a:rPr lang="en-US" dirty="0"/>
              <a:t> LISTINGS</a:t>
            </a:r>
          </a:p>
          <a:p>
            <a:pPr lvl="1"/>
            <a:r>
              <a:rPr lang="en-US" dirty="0"/>
              <a:t>RESIDENTIAL</a:t>
            </a:r>
          </a:p>
          <a:p>
            <a:pPr lvl="1"/>
            <a:r>
              <a:rPr lang="en-US" dirty="0"/>
              <a:t>COMMERCIAL </a:t>
            </a:r>
          </a:p>
          <a:p>
            <a:pPr lvl="1"/>
            <a:r>
              <a:rPr lang="en-US" dirty="0"/>
              <a:t>VACANT LAND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E9D4E-691F-E941-A44C-9DD73DEC0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Five County Region ONLY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GRAND TRAVERSE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LEELANAU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BENZIE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KALKASKA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ANTRIM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AS PUBLISHED BY NORTHERN GREAT LAKES REALTORS MLS</a:t>
            </a:r>
          </a:p>
        </p:txBody>
      </p:sp>
    </p:spTree>
    <p:extLst>
      <p:ext uri="{BB962C8B-B14F-4D97-AF65-F5344CB8AC3E}">
        <p14:creationId xmlns:p14="http://schemas.microsoft.com/office/powerpoint/2010/main" val="163689741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331</TotalTime>
  <Words>945</Words>
  <Application>Microsoft Macintosh PowerPoint</Application>
  <PresentationFormat>Widescreen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Vapor Trail</vt:lpstr>
      <vt:lpstr>ROTARY PRESENTATION</vt:lpstr>
      <vt:lpstr>THE REAL ESTATE INDUSTRY</vt:lpstr>
      <vt:lpstr>National Overview</vt:lpstr>
      <vt:lpstr>Buyer competition Intensifies </vt:lpstr>
      <vt:lpstr>2021 starts off with a bang but IS IT sustainable?</vt:lpstr>
      <vt:lpstr>Farmland – realtor magazine /WSJ  April 5, 2021</vt:lpstr>
      <vt:lpstr>CURRENT REGIONAL MARKET</vt:lpstr>
      <vt:lpstr>LOCAL MARKET RECOVERY BEGAN IN LATE 2010, HIT BUBBLE PARITY IN 2014, SURPASSED TOP MARKET IN 2017 WITH Y-O-Y RECORDS TO DATE.</vt:lpstr>
      <vt:lpstr>Key statistics </vt:lpstr>
      <vt:lpstr>CHALLENGES</vt:lpstr>
      <vt:lpstr>Solutions?</vt:lpstr>
      <vt:lpstr>MASLOWES HIERARCHY OF NEEDS</vt:lpstr>
      <vt:lpstr>SUSTAINABILITY</vt:lpstr>
      <vt:lpstr>FINTECH</vt:lpstr>
      <vt:lpstr>Thank you &amp;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ROTARY PRESENTATION</dc:title>
  <dc:creator>Kim Pontius</dc:creator>
  <cp:lastModifiedBy>Kim Pontius</cp:lastModifiedBy>
  <cp:revision>19</cp:revision>
  <dcterms:created xsi:type="dcterms:W3CDTF">2021-04-02T14:57:32Z</dcterms:created>
  <dcterms:modified xsi:type="dcterms:W3CDTF">2021-04-06T16:44:32Z</dcterms:modified>
</cp:coreProperties>
</file>