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81" r:id="rId2"/>
    <p:sldId id="284" r:id="rId3"/>
    <p:sldId id="267" r:id="rId4"/>
    <p:sldId id="272" r:id="rId5"/>
    <p:sldId id="282" r:id="rId6"/>
    <p:sldId id="285" r:id="rId7"/>
    <p:sldId id="286" r:id="rId8"/>
    <p:sldId id="287" r:id="rId9"/>
    <p:sldId id="290" r:id="rId10"/>
    <p:sldId id="288" r:id="rId11"/>
    <p:sldId id="289" r:id="rId12"/>
    <p:sldId id="292" r:id="rId13"/>
    <p:sldId id="293" r:id="rId14"/>
    <p:sldId id="294" r:id="rId15"/>
    <p:sldId id="296" r:id="rId16"/>
    <p:sldId id="297" r:id="rId17"/>
    <p:sldId id="295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BD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28" autoAdjust="0"/>
    <p:restoredTop sz="83463" autoAdjust="0"/>
  </p:normalViewPr>
  <p:slideViewPr>
    <p:cSldViewPr snapToGrid="0">
      <p:cViewPr varScale="1">
        <p:scale>
          <a:sx n="73" d="100"/>
          <a:sy n="73" d="100"/>
        </p:scale>
        <p:origin x="4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328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C593B1-CE9C-45ED-B729-BD56E222DEC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678C15-E17D-415B-84BD-53317CFB0F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93BAF57-E78B-4194-B8E1-12BF310D64A1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08E1A-A645-4A47-AD3C-2ED3193DA6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2867E-A6AE-4C6F-A5EC-55737E25FC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EDDE312-F7DF-4772-8D8A-DB71A3935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543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B18BD62-F041-414C-A1AF-620CBDD720B2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075146-FFD1-4A91-AC72-74C47C07E2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498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5923" y="4473891"/>
            <a:ext cx="6647935" cy="435607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Tuesday, May 15, 2018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Traverse City Rotary  Club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Great Wolf Lodge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11:45 a.m.  -1:15 p.m.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12:40 p.m. Speak for 15-20 min + Q&amp;A w/ Rick </a:t>
            </a:r>
            <a:r>
              <a:rPr lang="en-US" sz="1600" dirty="0" err="1" smtClean="0"/>
              <a:t>Liptak</a:t>
            </a:r>
            <a:endParaRPr lang="en-US" sz="16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 smtClean="0"/>
              <a:t>Requested info 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i="1" dirty="0"/>
              <a:t>An East/West Corridor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i="1" dirty="0"/>
              <a:t>Key interchanges of M72/22 both east and west of town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i="1" dirty="0"/>
              <a:t>Pedestrian crossings on M22 (Southern Leelanau Co, Acme, Grandview Parkway)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/>
              <a:t>Highly </a:t>
            </a:r>
            <a:r>
              <a:rPr lang="en-US" sz="1600" dirty="0"/>
              <a:t>variable traffic flow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3.5 million visitors, 100,000 residents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/>
              <a:t>Commuter routes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0EB76-E514-41B7-B8C4-62064F0274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20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75146-FFD1-4A91-AC72-74C47C07E2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44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75146-FFD1-4A91-AC72-74C47C07E2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123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608E3-61FB-494E-9912-A50793956E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30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ED010-97FD-4861-BF7D-6A4E37171F2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546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608E3-61FB-494E-9912-A50793956E8E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7949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A4B48E-C09F-470F-83B8-48559A06152D}" type="slidenum">
              <a:rPr lang="en-US" smtClean="0"/>
              <a:t>15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655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25488" y="149225"/>
            <a:ext cx="5575300" cy="31369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ED010-97FD-4861-BF7D-6A4E37171F29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36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3263" y="136525"/>
            <a:ext cx="5575300" cy="31369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C78CF-10CF-4A11-BC76-760DF6A2CD68}" type="slidenum">
              <a:rPr lang="en-US" smtClean="0"/>
              <a:t>17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88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75146-FFD1-4A91-AC72-74C47C07E2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11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75146-FFD1-4A91-AC72-74C47C07E2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88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75146-FFD1-4A91-AC72-74C47C07E2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78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75146-FFD1-4A91-AC72-74C47C07E2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64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14A949-0AAF-4950-AD0D-262E7F9BB55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272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75146-FFD1-4A91-AC72-74C47C07E2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76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1675" y="457200"/>
            <a:ext cx="5575300" cy="31369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4366D-BBF1-4D9A-B67C-F81018CE3C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49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75146-FFD1-4A91-AC72-74C47C07E2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49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832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99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749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1" r="4965"/>
          <a:stretch/>
        </p:blipFill>
        <p:spPr>
          <a:xfrm>
            <a:off x="-62611" y="0"/>
            <a:ext cx="6156159" cy="686503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-62611" y="0"/>
            <a:ext cx="6156158" cy="6858000"/>
          </a:xfrm>
          <a:prstGeom prst="rect">
            <a:avLst/>
          </a:prstGeom>
          <a:solidFill>
            <a:srgbClr val="3958A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16" y="5832294"/>
            <a:ext cx="637033" cy="73761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28" y="7513949"/>
            <a:ext cx="1164828" cy="614456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68374" y="918816"/>
            <a:ext cx="4494189" cy="462539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6200"/>
              </a:lnSpc>
              <a:buNone/>
              <a:defRPr sz="55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 algn="r">
              <a:lnSpc>
                <a:spcPts val="6200"/>
              </a:lnSpc>
              <a:buNone/>
              <a:defRPr sz="5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r">
              <a:lnSpc>
                <a:spcPts val="6200"/>
              </a:lnSpc>
              <a:buNone/>
              <a:defRPr sz="5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r">
              <a:lnSpc>
                <a:spcPts val="6200"/>
              </a:lnSpc>
              <a:buNone/>
              <a:defRPr sz="5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r">
              <a:lnSpc>
                <a:spcPts val="6200"/>
              </a:lnSpc>
              <a:buNone/>
              <a:defRPr sz="5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79477" y="1047154"/>
            <a:ext cx="4980178" cy="5409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spc="300" baseline="0">
                <a:solidFill>
                  <a:srgbClr val="2C955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>
              <a:buNone/>
              <a:defRPr sz="3600" spc="300" baseline="0">
                <a:solidFill>
                  <a:srgbClr val="3958A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>
              <a:buNone/>
              <a:defRPr sz="3600" spc="300" baseline="0">
                <a:solidFill>
                  <a:srgbClr val="3958A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>
              <a:buNone/>
              <a:defRPr sz="3600" spc="300" baseline="0">
                <a:solidFill>
                  <a:srgbClr val="3958A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>
              <a:buNone/>
              <a:defRPr sz="3600" spc="300" baseline="0">
                <a:solidFill>
                  <a:srgbClr val="3958A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6579478" y="2101755"/>
            <a:ext cx="4980178" cy="3730539"/>
          </a:xfrm>
          <a:prstGeom prst="rect">
            <a:avLst/>
          </a:prstGeom>
        </p:spPr>
        <p:txBody>
          <a:bodyPr/>
          <a:lstStyle>
            <a:lvl1pPr>
              <a:defRPr sz="2400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342900" indent="-342900">
              <a:lnSpc>
                <a:spcPct val="100000"/>
              </a:lnSpc>
              <a:spcAft>
                <a:spcPts val="1200"/>
              </a:spcAft>
              <a:buClr>
                <a:srgbClr val="2C9553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242E38"/>
                </a:solidFill>
              </a:rPr>
              <a:t>Bullet list</a:t>
            </a:r>
          </a:p>
        </p:txBody>
      </p:sp>
    </p:spTree>
    <p:extLst>
      <p:ext uri="{BB962C8B-B14F-4D97-AF65-F5344CB8AC3E}">
        <p14:creationId xmlns:p14="http://schemas.microsoft.com/office/powerpoint/2010/main" val="277577642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49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66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86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94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306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400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07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594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9D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3C1E6-D001-41B0-9682-6B36FE172BA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ED7E9-6FED-4F24-B07D-8BDC0364EDC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50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jpe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79187E-7151-4479-8B73-F9DFC69BC4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7C051C1-F214-4EA9-9BE6-81C8688E8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9527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b="1" dirty="0"/>
              <a:t>US-31 and M-72 Are The Two General Routes That Connect Traverse City To The Major Population Centers Downstate</a:t>
            </a:r>
          </a:p>
          <a:p>
            <a:r>
              <a:rPr lang="en-US" sz="2400" b="1" dirty="0"/>
              <a:t>Busy Commuter Routes</a:t>
            </a:r>
          </a:p>
          <a:p>
            <a:r>
              <a:rPr lang="en-US" sz="2400" b="1" dirty="0"/>
              <a:t>Over 3.5 Million Visitors To Grand Traverse Area Per Year</a:t>
            </a: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CC1559-4099-4720-9B8D-4B71FD7675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791"/>
          <a:stretch/>
        </p:blipFill>
        <p:spPr>
          <a:xfrm>
            <a:off x="6818279" y="3429000"/>
            <a:ext cx="4954621" cy="30638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2B2DE8-92EB-482E-A20A-96D81A1433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07641"/>
            <a:ext cx="1597152" cy="1850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714755" lon="20345227" rev="514366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2EE9CC-34F4-4490-A87E-F3E607BD38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1053" y="5872805"/>
            <a:ext cx="1751458" cy="985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75872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1" y="314326"/>
            <a:ext cx="8445499" cy="6334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416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" y="526592"/>
            <a:ext cx="12190664" cy="600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805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ar on a road&#10;&#10;Description generated with very high confidence">
            <a:extLst>
              <a:ext uri="{FF2B5EF4-FFF2-40B4-BE49-F238E27FC236}">
                <a16:creationId xmlns:a16="http://schemas.microsoft.com/office/drawing/2014/main" id="{1E788FA6-F11E-44AA-9E2F-13084003F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5DFB4D-59C6-4A9B-8467-8C48CBFD4A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04" y="106593"/>
            <a:ext cx="367059" cy="367059"/>
          </a:xfrm>
          <a:prstGeom prst="rect">
            <a:avLst/>
          </a:prstGeom>
        </p:spPr>
      </p:pic>
      <p:pic>
        <p:nvPicPr>
          <p:cNvPr id="5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A34967F-C1D7-4498-BCE2-D8B49FCF7B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7" y="97154"/>
            <a:ext cx="367059" cy="37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2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6528F90-65F6-4AD4-93CF-4E25D4B844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126" y="0"/>
            <a:ext cx="9135747" cy="6858000"/>
          </a:xfrm>
          <a:prstGeom prst="rect">
            <a:avLst/>
          </a:prstGeom>
        </p:spPr>
      </p:pic>
      <p:pic>
        <p:nvPicPr>
          <p:cNvPr id="3" name="Shape 54"/>
          <p:cNvPicPr preferRelativeResize="0"/>
          <p:nvPr/>
        </p:nvPicPr>
        <p:blipFill rotWithShape="1">
          <a:blip r:embed="rId4">
            <a:alphaModFix/>
          </a:blip>
          <a:srcRect l="27471" t="40112" r="26620" b="38515"/>
          <a:stretch/>
        </p:blipFill>
        <p:spPr>
          <a:xfrm>
            <a:off x="0" y="5392271"/>
            <a:ext cx="4074458" cy="1465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362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428531-BC84-415F-94E1-2A1886C510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AC65A9-7D46-4205-9FFC-4689284BFC7F}"/>
              </a:ext>
            </a:extLst>
          </p:cNvPr>
          <p:cNvSpPr/>
          <p:nvPr/>
        </p:nvSpPr>
        <p:spPr>
          <a:xfrm>
            <a:off x="0" y="5661895"/>
            <a:ext cx="12192000" cy="1196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image45.png" descr="File:University of Detroit Mercy logo.svg - Wikimedia Commons">
            <a:extLst>
              <a:ext uri="{FF2B5EF4-FFF2-40B4-BE49-F238E27FC236}">
                <a16:creationId xmlns:a16="http://schemas.microsoft.com/office/drawing/2014/main" id="{EE439767-0F96-4109-99E0-B33442D47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55408" y="5926855"/>
            <a:ext cx="1133675" cy="713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50.png">
            <a:extLst>
              <a:ext uri="{FF2B5EF4-FFF2-40B4-BE49-F238E27FC236}">
                <a16:creationId xmlns:a16="http://schemas.microsoft.com/office/drawing/2014/main" id="{DECD8929-AA66-4C8C-A86A-260758D026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222133" y="5760633"/>
            <a:ext cx="868756" cy="868756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53.png">
            <a:extLst>
              <a:ext uri="{FF2B5EF4-FFF2-40B4-BE49-F238E27FC236}">
                <a16:creationId xmlns:a16="http://schemas.microsoft.com/office/drawing/2014/main" id="{9D79A135-FA61-4DB9-B770-5AF5615EF7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6043" y="6368588"/>
            <a:ext cx="1348761" cy="4448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56.png">
            <a:extLst>
              <a:ext uri="{FF2B5EF4-FFF2-40B4-BE49-F238E27FC236}">
                <a16:creationId xmlns:a16="http://schemas.microsoft.com/office/drawing/2014/main" id="{70A6B26C-5782-4427-BD01-0AA496A0E5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26679" y="5740245"/>
            <a:ext cx="1348761" cy="6029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55.png">
            <a:extLst>
              <a:ext uri="{FF2B5EF4-FFF2-40B4-BE49-F238E27FC236}">
                <a16:creationId xmlns:a16="http://schemas.microsoft.com/office/drawing/2014/main" id="{8AF0571F-116D-48B2-B7B9-05731AD5DC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0062612" y="6294443"/>
            <a:ext cx="1100668" cy="3648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54.png">
            <a:extLst>
              <a:ext uri="{FF2B5EF4-FFF2-40B4-BE49-F238E27FC236}">
                <a16:creationId xmlns:a16="http://schemas.microsoft.com/office/drawing/2014/main" id="{0DE926A4-A6BF-41AA-AA18-5319520293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0121178" y="5700120"/>
            <a:ext cx="1205730" cy="6029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60.jpg" descr="Image result for macomb community college">
            <a:extLst>
              <a:ext uri="{FF2B5EF4-FFF2-40B4-BE49-F238E27FC236}">
                <a16:creationId xmlns:a16="http://schemas.microsoft.com/office/drawing/2014/main" id="{C54D9F10-D81F-48A3-9104-B932A2C689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509270" y="6085827"/>
            <a:ext cx="1516601" cy="1010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58.png">
            <a:extLst>
              <a:ext uri="{FF2B5EF4-FFF2-40B4-BE49-F238E27FC236}">
                <a16:creationId xmlns:a16="http://schemas.microsoft.com/office/drawing/2014/main" id="{C879D46A-A0B1-4C32-979D-4E1BA75E71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3449416" y="5671188"/>
            <a:ext cx="776207" cy="7762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57.png">
            <a:extLst>
              <a:ext uri="{FF2B5EF4-FFF2-40B4-BE49-F238E27FC236}">
                <a16:creationId xmlns:a16="http://schemas.microsoft.com/office/drawing/2014/main" id="{5741E737-7C0B-4CB9-A919-CD7FEFF1FC4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5685167" y="5957382"/>
            <a:ext cx="662731" cy="6051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62.png">
            <a:extLst>
              <a:ext uri="{FF2B5EF4-FFF2-40B4-BE49-F238E27FC236}">
                <a16:creationId xmlns:a16="http://schemas.microsoft.com/office/drawing/2014/main" id="{AF959DCF-AD78-4FF3-8972-915F917A65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9278034" y="6001606"/>
            <a:ext cx="662731" cy="6914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image59.gif" descr="Image result for Wayne County  community college">
            <a:extLst>
              <a:ext uri="{FF2B5EF4-FFF2-40B4-BE49-F238E27FC236}">
                <a16:creationId xmlns:a16="http://schemas.microsoft.com/office/drawing/2014/main" id="{052BFFB2-5037-4575-A466-40E71897BB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6438334" y="5946271"/>
            <a:ext cx="1151733" cy="6447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51.png">
            <a:extLst>
              <a:ext uri="{FF2B5EF4-FFF2-40B4-BE49-F238E27FC236}">
                <a16:creationId xmlns:a16="http://schemas.microsoft.com/office/drawing/2014/main" id="{BAD59CC6-7ABE-40BF-9153-6F58200D610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7574440" y="6121531"/>
            <a:ext cx="954617" cy="60297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48.png">
            <a:extLst>
              <a:ext uri="{FF2B5EF4-FFF2-40B4-BE49-F238E27FC236}">
                <a16:creationId xmlns:a16="http://schemas.microsoft.com/office/drawing/2014/main" id="{15D2F3E6-99C1-47D9-917C-15FFC0149D7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8336080" y="5780005"/>
            <a:ext cx="868756" cy="522722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52.png">
            <a:extLst>
              <a:ext uri="{FF2B5EF4-FFF2-40B4-BE49-F238E27FC236}">
                <a16:creationId xmlns:a16="http://schemas.microsoft.com/office/drawing/2014/main" id="{64BA8969-B36D-498B-AD79-5A3453A6243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1467236" y="5927221"/>
            <a:ext cx="662731" cy="73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47.png">
            <a:extLst>
              <a:ext uri="{FF2B5EF4-FFF2-40B4-BE49-F238E27FC236}">
                <a16:creationId xmlns:a16="http://schemas.microsoft.com/office/drawing/2014/main" id="{0CB48D7B-5112-4C4D-B882-C75770EDCCD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4445707" y="5971056"/>
            <a:ext cx="1133676" cy="4763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A149CA6-D504-42D3-951A-0C78266D132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" y="217501"/>
            <a:ext cx="12192000" cy="122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5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65BB2A-8BD5-448C-AB1D-B708452FD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" r="37672"/>
          <a:stretch/>
        </p:blipFill>
        <p:spPr>
          <a:xfrm>
            <a:off x="4567526" y="0"/>
            <a:ext cx="762447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1B7CB2-538A-43E5-8027-14CC5912342C}"/>
              </a:ext>
            </a:extLst>
          </p:cNvPr>
          <p:cNvSpPr txBox="1"/>
          <p:nvPr/>
        </p:nvSpPr>
        <p:spPr>
          <a:xfrm>
            <a:off x="73988" y="2118166"/>
            <a:ext cx="449353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latin typeface="Arial Black" panose="020B0A04020102020204" pitchFamily="34" charset="0"/>
              </a:rPr>
              <a:t>YOUR</a:t>
            </a:r>
          </a:p>
          <a:p>
            <a:pPr algn="ctr"/>
            <a:r>
              <a:rPr lang="en-US" sz="4800" dirty="0">
                <a:latin typeface="Arial Black" panose="020B0A04020102020204" pitchFamily="34" charset="0"/>
              </a:rPr>
              <a:t>CONNECTED</a:t>
            </a:r>
          </a:p>
          <a:p>
            <a:pPr algn="ctr"/>
            <a:r>
              <a:rPr lang="en-US" sz="4800" dirty="0">
                <a:latin typeface="Arial Black" panose="020B0A04020102020204" pitchFamily="34" charset="0"/>
              </a:rPr>
              <a:t>WORK ZONE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5F3DB9A-80D7-4A44-972A-F672A1D8A8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04" y="106593"/>
            <a:ext cx="367059" cy="367059"/>
          </a:xfrm>
          <a:prstGeom prst="rect">
            <a:avLst/>
          </a:prstGeom>
        </p:spPr>
      </p:pic>
      <p:pic>
        <p:nvPicPr>
          <p:cNvPr id="17" name="Picture 1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79C0A2C-22FF-43E8-8C77-1A327DD59A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77" y="97154"/>
            <a:ext cx="367059" cy="37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4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84437-4AD4-4AA9-A98F-8CC5A2BCBE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90463" y="2628276"/>
            <a:ext cx="5196338" cy="294649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18EAF4"/>
              </a:buClr>
            </a:pPr>
            <a:r>
              <a:rPr lang="en-US" dirty="0">
                <a:solidFill>
                  <a:schemeClr val="tx1"/>
                </a:solidFill>
                <a:latin typeface="Franklin Gothic Demi" panose="020B0703020102020204" pitchFamily="34" charset="0"/>
                <a:cs typeface="Arial" panose="020B0604020202020204" pitchFamily="34" charset="0"/>
              </a:rPr>
              <a:t>CV Enabled Signals Policy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18EAF4"/>
              </a:buClr>
            </a:pPr>
            <a:r>
              <a:rPr lang="en-US" dirty="0">
                <a:latin typeface="Franklin Gothic Demi" panose="020B0703020102020204" pitchFamily="34" charset="0"/>
                <a:cs typeface="Arial" panose="020B0604020202020204" pitchFamily="34" charset="0"/>
              </a:rPr>
              <a:t>Signal Controller Spec Update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18EAF4"/>
              </a:buClr>
            </a:pPr>
            <a:r>
              <a:rPr lang="en-US" dirty="0">
                <a:latin typeface="Franklin Gothic Demi" panose="020B0703020102020204" pitchFamily="34" charset="0"/>
                <a:cs typeface="Arial" panose="020B0604020202020204" pitchFamily="34" charset="0"/>
              </a:rPr>
              <a:t>All new or upgraded traffic signals on the MDOT system will be CV-enabled going forward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</a:pP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CC67583-4A4F-4219-B8C3-C057844BA896}"/>
              </a:ext>
            </a:extLst>
          </p:cNvPr>
          <p:cNvSpPr txBox="1">
            <a:spLocks/>
          </p:cNvSpPr>
          <p:nvPr/>
        </p:nvSpPr>
        <p:spPr>
          <a:xfrm>
            <a:off x="6300337" y="3899508"/>
            <a:ext cx="4980178" cy="3289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8" name="Picture 2" descr="MDOT and GM red light V2I communication">
            <a:extLst>
              <a:ext uri="{FF2B5EF4-FFF2-40B4-BE49-F238E27FC236}">
                <a16:creationId xmlns:a16="http://schemas.microsoft.com/office/drawing/2014/main" id="{CB3C8BBD-CCC1-4A23-BFD6-1E11FA6A6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89" y="1297024"/>
            <a:ext cx="5649114" cy="376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C9A938D-7397-4A7B-8CF4-A90E6D59869B}"/>
              </a:ext>
            </a:extLst>
          </p:cNvPr>
          <p:cNvSpPr txBox="1"/>
          <p:nvPr/>
        </p:nvSpPr>
        <p:spPr>
          <a:xfrm>
            <a:off x="6148836" y="1035776"/>
            <a:ext cx="5629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Franklin Gothic Demi" panose="020B0703020102020204" pitchFamily="34" charset="0"/>
              </a:rPr>
              <a:t>MDOT ITS SIGNALS CV INITIATIVE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37BAFC-7AE3-4E67-9DFD-514A1680CD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3272" y="6394246"/>
            <a:ext cx="367059" cy="367059"/>
          </a:xfrm>
          <a:prstGeom prst="rect">
            <a:avLst/>
          </a:prstGeom>
        </p:spPr>
      </p:pic>
      <p:pic>
        <p:nvPicPr>
          <p:cNvPr id="14" name="Picture 1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C3612586-878D-4BC2-9259-49D4A3B45F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345" y="6384807"/>
            <a:ext cx="367059" cy="37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3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0F03CC-A26A-46A1-ADCE-704898BDFCEA}"/>
              </a:ext>
            </a:extLst>
          </p:cNvPr>
          <p:cNvSpPr txBox="1"/>
          <p:nvPr/>
        </p:nvSpPr>
        <p:spPr>
          <a:xfrm>
            <a:off x="6391097" y="1119789"/>
            <a:ext cx="56290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Demi" panose="020B0703020102020204" pitchFamily="34" charset="0"/>
              </a:rPr>
              <a:t>CAV + FIRST RESPONDERS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2528BD-2BCB-48AB-9D00-14278EFC0777}"/>
              </a:ext>
            </a:extLst>
          </p:cNvPr>
          <p:cNvSpPr txBox="1"/>
          <p:nvPr/>
        </p:nvSpPr>
        <p:spPr>
          <a:xfrm>
            <a:off x="6391097" y="2089215"/>
            <a:ext cx="589208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18EAF4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Demi" panose="020B0703020102020204" pitchFamily="34" charset="0"/>
              </a:rPr>
              <a:t>Location Information</a:t>
            </a:r>
          </a:p>
          <a:p>
            <a:pPr marL="285750" indent="-285750">
              <a:lnSpc>
                <a:spcPct val="150000"/>
              </a:lnSpc>
              <a:buClr>
                <a:srgbClr val="18EAF4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Demi" panose="020B0703020102020204" pitchFamily="34" charset="0"/>
              </a:rPr>
              <a:t>Damage/Injury Information</a:t>
            </a:r>
          </a:p>
          <a:p>
            <a:pPr marL="285750" indent="-285750">
              <a:lnSpc>
                <a:spcPct val="150000"/>
              </a:lnSpc>
              <a:buClr>
                <a:srgbClr val="18EAF4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Demi" panose="020B0703020102020204" pitchFamily="34" charset="0"/>
              </a:rPr>
              <a:t>Signal Priority &amp; Preemption</a:t>
            </a:r>
          </a:p>
          <a:p>
            <a:pPr marL="285750" indent="-285750">
              <a:lnSpc>
                <a:spcPct val="150000"/>
              </a:lnSpc>
              <a:buClr>
                <a:srgbClr val="18EAF4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Demi" panose="020B0703020102020204" pitchFamily="34" charset="0"/>
              </a:rPr>
              <a:t>Vehicle Detection/Collision Avoidance</a:t>
            </a:r>
          </a:p>
          <a:p>
            <a:pPr marL="285750" indent="-285750">
              <a:lnSpc>
                <a:spcPct val="150000"/>
              </a:lnSpc>
              <a:buClr>
                <a:srgbClr val="18EAF4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Demi" panose="020B0703020102020204" pitchFamily="34" charset="0"/>
              </a:rPr>
              <a:t>Road Weather Information </a:t>
            </a:r>
          </a:p>
          <a:p>
            <a:pPr marL="285750" indent="-285750">
              <a:lnSpc>
                <a:spcPct val="150000"/>
              </a:lnSpc>
              <a:buClr>
                <a:srgbClr val="18EAF4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Franklin Gothic Demi" panose="020B0703020102020204" pitchFamily="34" charset="0"/>
              </a:rPr>
              <a:t>Vehicle Shutdown</a:t>
            </a:r>
          </a:p>
          <a:p>
            <a:pPr marL="285750" indent="-285750" algn="ctr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227A697-106D-4410-A191-2FC759106C8B}"/>
              </a:ext>
            </a:extLst>
          </p:cNvPr>
          <p:cNvGrpSpPr/>
          <p:nvPr/>
        </p:nvGrpSpPr>
        <p:grpSpPr>
          <a:xfrm>
            <a:off x="241319" y="216831"/>
            <a:ext cx="3416281" cy="4033247"/>
            <a:chOff x="7006741" y="1214035"/>
            <a:chExt cx="4549194" cy="537075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F0897F6-F61C-4AF4-B821-D981AA52296C}"/>
                </a:ext>
              </a:extLst>
            </p:cNvPr>
            <p:cNvGrpSpPr/>
            <p:nvPr/>
          </p:nvGrpSpPr>
          <p:grpSpPr>
            <a:xfrm>
              <a:off x="7006741" y="1794513"/>
              <a:ext cx="4549194" cy="4549194"/>
              <a:chOff x="7006741" y="1794513"/>
              <a:chExt cx="4549194" cy="4549194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02FF4CDE-3083-4252-A10A-0F287D73C076}"/>
                  </a:ext>
                </a:extLst>
              </p:cNvPr>
              <p:cNvSpPr/>
              <p:nvPr/>
            </p:nvSpPr>
            <p:spPr>
              <a:xfrm rot="1547413">
                <a:off x="7006741" y="1794513"/>
                <a:ext cx="4549194" cy="4549194"/>
              </a:xfrm>
              <a:prstGeom prst="ellipse">
                <a:avLst/>
              </a:prstGeom>
              <a:noFill/>
              <a:ln w="76200">
                <a:solidFill>
                  <a:srgbClr val="18EA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EEB3D53-71BB-49C9-BCC1-759FE9B40A54}"/>
                  </a:ext>
                </a:extLst>
              </p:cNvPr>
              <p:cNvSpPr/>
              <p:nvPr/>
            </p:nvSpPr>
            <p:spPr>
              <a:xfrm rot="1547413">
                <a:off x="7441726" y="2222483"/>
                <a:ext cx="3661731" cy="3661731"/>
              </a:xfrm>
              <a:prstGeom prst="ellipse">
                <a:avLst/>
              </a:prstGeom>
              <a:noFill/>
              <a:ln w="76200">
                <a:solidFill>
                  <a:srgbClr val="18EA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14F8B714-68C4-4FB9-BC58-BD74F4AAFB48}"/>
                  </a:ext>
                </a:extLst>
              </p:cNvPr>
              <p:cNvSpPr/>
              <p:nvPr/>
            </p:nvSpPr>
            <p:spPr>
              <a:xfrm rot="1547413">
                <a:off x="7939179" y="2647295"/>
                <a:ext cx="2779936" cy="2890270"/>
              </a:xfrm>
              <a:prstGeom prst="ellipse">
                <a:avLst/>
              </a:prstGeom>
              <a:noFill/>
              <a:ln w="76200">
                <a:solidFill>
                  <a:srgbClr val="18EAF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B7B2EA9-75B1-4A83-8E63-0A017A6C9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47413">
              <a:off x="8088150" y="1214035"/>
              <a:ext cx="2641831" cy="5370758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1C1C99A-2372-4E13-A526-449195CBD2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1768" y="6322700"/>
            <a:ext cx="367059" cy="367059"/>
          </a:xfrm>
          <a:prstGeom prst="rect">
            <a:avLst/>
          </a:prstGeom>
        </p:spPr>
      </p:pic>
      <p:pic>
        <p:nvPicPr>
          <p:cNvPr id="26" name="Picture 2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2AB28132-5C8A-4C62-BDA2-0F0DEAF3EB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077" y="6313261"/>
            <a:ext cx="367059" cy="376498"/>
          </a:xfrm>
          <a:prstGeom prst="rect">
            <a:avLst/>
          </a:prstGeom>
        </p:spPr>
      </p:pic>
      <p:pic>
        <p:nvPicPr>
          <p:cNvPr id="27" name="Picture 26" descr="A small blue car&#10;&#10;Description generated with very high confidence">
            <a:extLst>
              <a:ext uri="{FF2B5EF4-FFF2-40B4-BE49-F238E27FC236}">
                <a16:creationId xmlns:a16="http://schemas.microsoft.com/office/drawing/2014/main" id="{1A2AEFCC-35B1-48DA-A0C5-D9628E3841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50" y="3608203"/>
            <a:ext cx="5287047" cy="296735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5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8C08F6-CA3D-44B6-84D6-EEE66A594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0" y="0"/>
            <a:ext cx="1061034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315200" y="0"/>
            <a:ext cx="3178630" cy="695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2018 - 2023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7CD41E0-9F7E-4769-9008-EF73DD312C64}"/>
              </a:ext>
            </a:extLst>
          </p:cNvPr>
          <p:cNvSpPr/>
          <p:nvPr/>
        </p:nvSpPr>
        <p:spPr>
          <a:xfrm>
            <a:off x="4286250" y="4876800"/>
            <a:ext cx="133350" cy="133350"/>
          </a:xfrm>
          <a:custGeom>
            <a:avLst/>
            <a:gdLst>
              <a:gd name="connsiteX0" fmla="*/ 0 w 133350"/>
              <a:gd name="connsiteY0" fmla="*/ 133350 h 133350"/>
              <a:gd name="connsiteX1" fmla="*/ 133350 w 133350"/>
              <a:gd name="connsiteY1" fmla="*/ 133350 h 133350"/>
              <a:gd name="connsiteX2" fmla="*/ 0 w 133350"/>
              <a:gd name="connsiteY2" fmla="*/ 0 h 133350"/>
              <a:gd name="connsiteX3" fmla="*/ 0 w 133350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350" h="133350">
                <a:moveTo>
                  <a:pt x="0" y="133350"/>
                </a:moveTo>
                <a:lnTo>
                  <a:pt x="133350" y="133350"/>
                </a:lnTo>
                <a:lnTo>
                  <a:pt x="0" y="0"/>
                </a:lnTo>
                <a:lnTo>
                  <a:pt x="0" y="13335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6E180-AFFB-4D41-879B-89C01DA866FD}"/>
              </a:ext>
            </a:extLst>
          </p:cNvPr>
          <p:cNvSpPr txBox="1"/>
          <p:nvPr/>
        </p:nvSpPr>
        <p:spPr>
          <a:xfrm>
            <a:off x="7853363" y="5081588"/>
            <a:ext cx="257175" cy="169277"/>
          </a:xfrm>
          <a:prstGeom prst="rect">
            <a:avLst/>
          </a:prstGeom>
          <a:solidFill>
            <a:srgbClr val="91BD90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100" i="1" dirty="0">
                <a:latin typeface="Arial Narrow" panose="020B0606020202030204" pitchFamily="34" charset="0"/>
                <a:cs typeface="Arial" panose="020B0604020202020204" pitchFamily="34" charset="0"/>
              </a:rPr>
              <a:t>1.95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713AA5-331C-4626-94DF-89F6640967AA}"/>
              </a:ext>
            </a:extLst>
          </p:cNvPr>
          <p:cNvSpPr txBox="1"/>
          <p:nvPr/>
        </p:nvSpPr>
        <p:spPr>
          <a:xfrm>
            <a:off x="5646057" y="3672115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 Narrow" panose="020B0606020202030204" pitchFamily="34" charset="0"/>
              </a:rPr>
              <a:t>*PROPOSED*</a:t>
            </a:r>
          </a:p>
        </p:txBody>
      </p:sp>
    </p:spTree>
    <p:extLst>
      <p:ext uri="{BB962C8B-B14F-4D97-AF65-F5344CB8AC3E}">
        <p14:creationId xmlns:p14="http://schemas.microsoft.com/office/powerpoint/2010/main" val="3733451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C88813-6A31-4D88-B7FA-76CC87A3E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09" y="0"/>
            <a:ext cx="10600982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9039657" y="1"/>
            <a:ext cx="1472912" cy="695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US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2018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D53A522-06BE-436A-AE34-F2B8AE508D2E}"/>
              </a:ext>
            </a:extLst>
          </p:cNvPr>
          <p:cNvSpPr/>
          <p:nvPr/>
        </p:nvSpPr>
        <p:spPr>
          <a:xfrm>
            <a:off x="4286250" y="4876800"/>
            <a:ext cx="133350" cy="133350"/>
          </a:xfrm>
          <a:custGeom>
            <a:avLst/>
            <a:gdLst>
              <a:gd name="connsiteX0" fmla="*/ 0 w 133350"/>
              <a:gd name="connsiteY0" fmla="*/ 133350 h 133350"/>
              <a:gd name="connsiteX1" fmla="*/ 133350 w 133350"/>
              <a:gd name="connsiteY1" fmla="*/ 133350 h 133350"/>
              <a:gd name="connsiteX2" fmla="*/ 0 w 133350"/>
              <a:gd name="connsiteY2" fmla="*/ 0 h 133350"/>
              <a:gd name="connsiteX3" fmla="*/ 0 w 133350"/>
              <a:gd name="connsiteY3" fmla="*/ 13335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350" h="133350">
                <a:moveTo>
                  <a:pt x="0" y="133350"/>
                </a:moveTo>
                <a:lnTo>
                  <a:pt x="133350" y="133350"/>
                </a:lnTo>
                <a:lnTo>
                  <a:pt x="0" y="0"/>
                </a:lnTo>
                <a:lnTo>
                  <a:pt x="0" y="13335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D9BF29-B19C-40A8-9B18-8384F8F84B5B}"/>
              </a:ext>
            </a:extLst>
          </p:cNvPr>
          <p:cNvSpPr txBox="1"/>
          <p:nvPr/>
        </p:nvSpPr>
        <p:spPr>
          <a:xfrm>
            <a:off x="7853363" y="5081588"/>
            <a:ext cx="257175" cy="169277"/>
          </a:xfrm>
          <a:prstGeom prst="rect">
            <a:avLst/>
          </a:prstGeom>
          <a:solidFill>
            <a:srgbClr val="91BD90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100" b="1" i="1" dirty="0">
                <a:latin typeface="Arial Narrow" panose="020B0606020202030204" pitchFamily="34" charset="0"/>
                <a:cs typeface="Arial" panose="020B0604020202020204" pitchFamily="34" charset="0"/>
              </a:rPr>
              <a:t>1.95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C7899D9-D439-4F08-849B-94503F37A416}"/>
              </a:ext>
            </a:extLst>
          </p:cNvPr>
          <p:cNvSpPr/>
          <p:nvPr/>
        </p:nvSpPr>
        <p:spPr>
          <a:xfrm>
            <a:off x="4276725" y="5334000"/>
            <a:ext cx="214313" cy="280988"/>
          </a:xfrm>
          <a:custGeom>
            <a:avLst/>
            <a:gdLst>
              <a:gd name="connsiteX0" fmla="*/ 4763 w 214313"/>
              <a:gd name="connsiteY0" fmla="*/ 4763 h 280988"/>
              <a:gd name="connsiteX1" fmla="*/ 214313 w 214313"/>
              <a:gd name="connsiteY1" fmla="*/ 0 h 280988"/>
              <a:gd name="connsiteX2" fmla="*/ 204788 w 214313"/>
              <a:gd name="connsiteY2" fmla="*/ 280988 h 280988"/>
              <a:gd name="connsiteX3" fmla="*/ 0 w 214313"/>
              <a:gd name="connsiteY3" fmla="*/ 276225 h 280988"/>
              <a:gd name="connsiteX4" fmla="*/ 4763 w 214313"/>
              <a:gd name="connsiteY4" fmla="*/ 4763 h 280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313" h="280988">
                <a:moveTo>
                  <a:pt x="4763" y="4763"/>
                </a:moveTo>
                <a:lnTo>
                  <a:pt x="214313" y="0"/>
                </a:lnTo>
                <a:lnTo>
                  <a:pt x="204788" y="280988"/>
                </a:lnTo>
                <a:lnTo>
                  <a:pt x="0" y="276225"/>
                </a:lnTo>
                <a:cubicBezTo>
                  <a:pt x="1588" y="184150"/>
                  <a:pt x="3175" y="92075"/>
                  <a:pt x="4763" y="4763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4FB8051-C16B-45A6-A4E8-D33C3F90FF2E}"/>
              </a:ext>
            </a:extLst>
          </p:cNvPr>
          <p:cNvSpPr/>
          <p:nvPr/>
        </p:nvSpPr>
        <p:spPr>
          <a:xfrm>
            <a:off x="4286250" y="4881563"/>
            <a:ext cx="128588" cy="123825"/>
          </a:xfrm>
          <a:custGeom>
            <a:avLst/>
            <a:gdLst>
              <a:gd name="connsiteX0" fmla="*/ 0 w 128588"/>
              <a:gd name="connsiteY0" fmla="*/ 123825 h 123825"/>
              <a:gd name="connsiteX1" fmla="*/ 128588 w 128588"/>
              <a:gd name="connsiteY1" fmla="*/ 119062 h 123825"/>
              <a:gd name="connsiteX2" fmla="*/ 0 w 128588"/>
              <a:gd name="connsiteY2" fmla="*/ 0 h 123825"/>
              <a:gd name="connsiteX3" fmla="*/ 0 w 128588"/>
              <a:gd name="connsiteY3" fmla="*/ 123825 h 123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588" h="123825">
                <a:moveTo>
                  <a:pt x="0" y="123825"/>
                </a:moveTo>
                <a:lnTo>
                  <a:pt x="128588" y="119062"/>
                </a:lnTo>
                <a:lnTo>
                  <a:pt x="0" y="0"/>
                </a:lnTo>
                <a:lnTo>
                  <a:pt x="0" y="123825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0F85935-9429-4E4D-9618-63E80F056CC7}"/>
              </a:ext>
            </a:extLst>
          </p:cNvPr>
          <p:cNvSpPr/>
          <p:nvPr/>
        </p:nvSpPr>
        <p:spPr>
          <a:xfrm>
            <a:off x="10396538" y="2424113"/>
            <a:ext cx="80962" cy="219075"/>
          </a:xfrm>
          <a:custGeom>
            <a:avLst/>
            <a:gdLst>
              <a:gd name="connsiteX0" fmla="*/ 4762 w 80962"/>
              <a:gd name="connsiteY0" fmla="*/ 0 h 219075"/>
              <a:gd name="connsiteX1" fmla="*/ 0 w 80962"/>
              <a:gd name="connsiteY1" fmla="*/ 209550 h 219075"/>
              <a:gd name="connsiteX2" fmla="*/ 80962 w 80962"/>
              <a:gd name="connsiteY2" fmla="*/ 219075 h 219075"/>
              <a:gd name="connsiteX3" fmla="*/ 80962 w 80962"/>
              <a:gd name="connsiteY3" fmla="*/ 14287 h 219075"/>
              <a:gd name="connsiteX4" fmla="*/ 4762 w 80962"/>
              <a:gd name="connsiteY4" fmla="*/ 0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962" h="219075">
                <a:moveTo>
                  <a:pt x="4762" y="0"/>
                </a:moveTo>
                <a:lnTo>
                  <a:pt x="0" y="209550"/>
                </a:lnTo>
                <a:lnTo>
                  <a:pt x="80962" y="219075"/>
                </a:lnTo>
                <a:lnTo>
                  <a:pt x="80962" y="14287"/>
                </a:lnTo>
                <a:lnTo>
                  <a:pt x="4762" y="0"/>
                </a:lnTo>
                <a:close/>
              </a:path>
            </a:pathLst>
          </a:cu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1FE8303-A046-4914-92D5-CFEC49305856}"/>
              </a:ext>
            </a:extLst>
          </p:cNvPr>
          <p:cNvSpPr/>
          <p:nvPr/>
        </p:nvSpPr>
        <p:spPr>
          <a:xfrm>
            <a:off x="10512569" y="2474119"/>
            <a:ext cx="326881" cy="119062"/>
          </a:xfrm>
          <a:prstGeom prst="rightArrow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740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F3CA242-F7E9-4B04-981D-49541B8DF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41" y="0"/>
            <a:ext cx="10609318" cy="68580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9039657" y="1"/>
            <a:ext cx="1472912" cy="695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US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2019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4A33F71-F994-4A15-989C-C8A518038179}"/>
              </a:ext>
            </a:extLst>
          </p:cNvPr>
          <p:cNvSpPr/>
          <p:nvPr/>
        </p:nvSpPr>
        <p:spPr>
          <a:xfrm>
            <a:off x="4581525" y="2452688"/>
            <a:ext cx="3157538" cy="1195387"/>
          </a:xfrm>
          <a:custGeom>
            <a:avLst/>
            <a:gdLst>
              <a:gd name="connsiteX0" fmla="*/ 52388 w 3157538"/>
              <a:gd name="connsiteY0" fmla="*/ 9525 h 1195387"/>
              <a:gd name="connsiteX1" fmla="*/ 266700 w 3157538"/>
              <a:gd name="connsiteY1" fmla="*/ 0 h 1195387"/>
              <a:gd name="connsiteX2" fmla="*/ 247650 w 3157538"/>
              <a:gd name="connsiteY2" fmla="*/ 90487 h 1195387"/>
              <a:gd name="connsiteX3" fmla="*/ 338138 w 3157538"/>
              <a:gd name="connsiteY3" fmla="*/ 228600 h 1195387"/>
              <a:gd name="connsiteX4" fmla="*/ 1033463 w 3157538"/>
              <a:gd name="connsiteY4" fmla="*/ 290512 h 1195387"/>
              <a:gd name="connsiteX5" fmla="*/ 1214438 w 3157538"/>
              <a:gd name="connsiteY5" fmla="*/ 371475 h 1195387"/>
              <a:gd name="connsiteX6" fmla="*/ 1690688 w 3157538"/>
              <a:gd name="connsiteY6" fmla="*/ 857250 h 1195387"/>
              <a:gd name="connsiteX7" fmla="*/ 1752600 w 3157538"/>
              <a:gd name="connsiteY7" fmla="*/ 895350 h 1195387"/>
              <a:gd name="connsiteX8" fmla="*/ 1814513 w 3157538"/>
              <a:gd name="connsiteY8" fmla="*/ 923925 h 1195387"/>
              <a:gd name="connsiteX9" fmla="*/ 1900238 w 3157538"/>
              <a:gd name="connsiteY9" fmla="*/ 962025 h 1195387"/>
              <a:gd name="connsiteX10" fmla="*/ 1985963 w 3157538"/>
              <a:gd name="connsiteY10" fmla="*/ 976312 h 1195387"/>
              <a:gd name="connsiteX11" fmla="*/ 2071688 w 3157538"/>
              <a:gd name="connsiteY11" fmla="*/ 981075 h 1195387"/>
              <a:gd name="connsiteX12" fmla="*/ 2119313 w 3157538"/>
              <a:gd name="connsiteY12" fmla="*/ 981075 h 1195387"/>
              <a:gd name="connsiteX13" fmla="*/ 2195513 w 3157538"/>
              <a:gd name="connsiteY13" fmla="*/ 985837 h 1195387"/>
              <a:gd name="connsiteX14" fmla="*/ 2281238 w 3157538"/>
              <a:gd name="connsiteY14" fmla="*/ 966787 h 1195387"/>
              <a:gd name="connsiteX15" fmla="*/ 2414588 w 3157538"/>
              <a:gd name="connsiteY15" fmla="*/ 938212 h 1195387"/>
              <a:gd name="connsiteX16" fmla="*/ 2500313 w 3157538"/>
              <a:gd name="connsiteY16" fmla="*/ 895350 h 1195387"/>
              <a:gd name="connsiteX17" fmla="*/ 2552700 w 3157538"/>
              <a:gd name="connsiteY17" fmla="*/ 857250 h 1195387"/>
              <a:gd name="connsiteX18" fmla="*/ 2614613 w 3157538"/>
              <a:gd name="connsiteY18" fmla="*/ 804862 h 1195387"/>
              <a:gd name="connsiteX19" fmla="*/ 2647950 w 3157538"/>
              <a:gd name="connsiteY19" fmla="*/ 781050 h 1195387"/>
              <a:gd name="connsiteX20" fmla="*/ 2700338 w 3157538"/>
              <a:gd name="connsiteY20" fmla="*/ 733425 h 1195387"/>
              <a:gd name="connsiteX21" fmla="*/ 2767013 w 3157538"/>
              <a:gd name="connsiteY21" fmla="*/ 661987 h 1195387"/>
              <a:gd name="connsiteX22" fmla="*/ 2809875 w 3157538"/>
              <a:gd name="connsiteY22" fmla="*/ 609600 h 1195387"/>
              <a:gd name="connsiteX23" fmla="*/ 2843213 w 3157538"/>
              <a:gd name="connsiteY23" fmla="*/ 514350 h 1195387"/>
              <a:gd name="connsiteX24" fmla="*/ 2871788 w 3157538"/>
              <a:gd name="connsiteY24" fmla="*/ 447675 h 1195387"/>
              <a:gd name="connsiteX25" fmla="*/ 2943225 w 3157538"/>
              <a:gd name="connsiteY25" fmla="*/ 238125 h 1195387"/>
              <a:gd name="connsiteX26" fmla="*/ 3157538 w 3157538"/>
              <a:gd name="connsiteY26" fmla="*/ 276225 h 1195387"/>
              <a:gd name="connsiteX27" fmla="*/ 3033713 w 3157538"/>
              <a:gd name="connsiteY27" fmla="*/ 604837 h 1195387"/>
              <a:gd name="connsiteX28" fmla="*/ 2990850 w 3157538"/>
              <a:gd name="connsiteY28" fmla="*/ 681037 h 1195387"/>
              <a:gd name="connsiteX29" fmla="*/ 2909888 w 3157538"/>
              <a:gd name="connsiteY29" fmla="*/ 809625 h 1195387"/>
              <a:gd name="connsiteX30" fmla="*/ 2838450 w 3157538"/>
              <a:gd name="connsiteY30" fmla="*/ 885825 h 1195387"/>
              <a:gd name="connsiteX31" fmla="*/ 2762250 w 3157538"/>
              <a:gd name="connsiteY31" fmla="*/ 947737 h 1195387"/>
              <a:gd name="connsiteX32" fmla="*/ 2714625 w 3157538"/>
              <a:gd name="connsiteY32" fmla="*/ 995362 h 1195387"/>
              <a:gd name="connsiteX33" fmla="*/ 2614613 w 3157538"/>
              <a:gd name="connsiteY33" fmla="*/ 1062037 h 1195387"/>
              <a:gd name="connsiteX34" fmla="*/ 2514600 w 3157538"/>
              <a:gd name="connsiteY34" fmla="*/ 1114425 h 1195387"/>
              <a:gd name="connsiteX35" fmla="*/ 2428875 w 3157538"/>
              <a:gd name="connsiteY35" fmla="*/ 1143000 h 1195387"/>
              <a:gd name="connsiteX36" fmla="*/ 2343150 w 3157538"/>
              <a:gd name="connsiteY36" fmla="*/ 1166812 h 1195387"/>
              <a:gd name="connsiteX37" fmla="*/ 2243138 w 3157538"/>
              <a:gd name="connsiteY37" fmla="*/ 1190625 h 1195387"/>
              <a:gd name="connsiteX38" fmla="*/ 2147888 w 3157538"/>
              <a:gd name="connsiteY38" fmla="*/ 1190625 h 1195387"/>
              <a:gd name="connsiteX39" fmla="*/ 2071688 w 3157538"/>
              <a:gd name="connsiteY39" fmla="*/ 1195387 h 1195387"/>
              <a:gd name="connsiteX40" fmla="*/ 1952625 w 3157538"/>
              <a:gd name="connsiteY40" fmla="*/ 1185862 h 1195387"/>
              <a:gd name="connsiteX41" fmla="*/ 1852613 w 3157538"/>
              <a:gd name="connsiteY41" fmla="*/ 1162050 h 1195387"/>
              <a:gd name="connsiteX42" fmla="*/ 1743075 w 3157538"/>
              <a:gd name="connsiteY42" fmla="*/ 1128712 h 1195387"/>
              <a:gd name="connsiteX43" fmla="*/ 1690688 w 3157538"/>
              <a:gd name="connsiteY43" fmla="*/ 1090612 h 1195387"/>
              <a:gd name="connsiteX44" fmla="*/ 1624013 w 3157538"/>
              <a:gd name="connsiteY44" fmla="*/ 1062037 h 1195387"/>
              <a:gd name="connsiteX45" fmla="*/ 1028700 w 3157538"/>
              <a:gd name="connsiteY45" fmla="*/ 466725 h 1195387"/>
              <a:gd name="connsiteX46" fmla="*/ 323850 w 3157538"/>
              <a:gd name="connsiteY46" fmla="*/ 428625 h 1195387"/>
              <a:gd name="connsiteX47" fmla="*/ 214313 w 3157538"/>
              <a:gd name="connsiteY47" fmla="*/ 728662 h 1195387"/>
              <a:gd name="connsiteX48" fmla="*/ 219075 w 3157538"/>
              <a:gd name="connsiteY48" fmla="*/ 990600 h 1195387"/>
              <a:gd name="connsiteX49" fmla="*/ 200025 w 3157538"/>
              <a:gd name="connsiteY49" fmla="*/ 995362 h 1195387"/>
              <a:gd name="connsiteX50" fmla="*/ 200025 w 3157538"/>
              <a:gd name="connsiteY50" fmla="*/ 995362 h 1195387"/>
              <a:gd name="connsiteX51" fmla="*/ 133350 w 3157538"/>
              <a:gd name="connsiteY51" fmla="*/ 985837 h 1195387"/>
              <a:gd name="connsiteX52" fmla="*/ 95250 w 3157538"/>
              <a:gd name="connsiteY52" fmla="*/ 962025 h 1195387"/>
              <a:gd name="connsiteX53" fmla="*/ 66675 w 3157538"/>
              <a:gd name="connsiteY53" fmla="*/ 981075 h 1195387"/>
              <a:gd name="connsiteX54" fmla="*/ 38100 w 3157538"/>
              <a:gd name="connsiteY54" fmla="*/ 990600 h 1195387"/>
              <a:gd name="connsiteX55" fmla="*/ 19050 w 3157538"/>
              <a:gd name="connsiteY55" fmla="*/ 995362 h 1195387"/>
              <a:gd name="connsiteX56" fmla="*/ 19050 w 3157538"/>
              <a:gd name="connsiteY56" fmla="*/ 995362 h 1195387"/>
              <a:gd name="connsiteX57" fmla="*/ 0 w 3157538"/>
              <a:gd name="connsiteY57" fmla="*/ 781050 h 1195387"/>
              <a:gd name="connsiteX58" fmla="*/ 133350 w 3157538"/>
              <a:gd name="connsiteY58" fmla="*/ 357187 h 1195387"/>
              <a:gd name="connsiteX59" fmla="*/ 133350 w 3157538"/>
              <a:gd name="connsiteY59" fmla="*/ 290512 h 1195387"/>
              <a:gd name="connsiteX60" fmla="*/ 90488 w 3157538"/>
              <a:gd name="connsiteY60" fmla="*/ 214312 h 1195387"/>
              <a:gd name="connsiteX61" fmla="*/ 52388 w 3157538"/>
              <a:gd name="connsiteY61" fmla="*/ 9525 h 119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157538" h="1195387">
                <a:moveTo>
                  <a:pt x="52388" y="9525"/>
                </a:moveTo>
                <a:lnTo>
                  <a:pt x="266700" y="0"/>
                </a:lnTo>
                <a:lnTo>
                  <a:pt x="247650" y="90487"/>
                </a:lnTo>
                <a:lnTo>
                  <a:pt x="338138" y="228600"/>
                </a:lnTo>
                <a:lnTo>
                  <a:pt x="1033463" y="290512"/>
                </a:lnTo>
                <a:lnTo>
                  <a:pt x="1214438" y="371475"/>
                </a:lnTo>
                <a:lnTo>
                  <a:pt x="1690688" y="857250"/>
                </a:lnTo>
                <a:lnTo>
                  <a:pt x="1752600" y="895350"/>
                </a:lnTo>
                <a:lnTo>
                  <a:pt x="1814513" y="923925"/>
                </a:lnTo>
                <a:lnTo>
                  <a:pt x="1900238" y="962025"/>
                </a:lnTo>
                <a:lnTo>
                  <a:pt x="1985963" y="976312"/>
                </a:lnTo>
                <a:lnTo>
                  <a:pt x="2071688" y="981075"/>
                </a:lnTo>
                <a:lnTo>
                  <a:pt x="2119313" y="981075"/>
                </a:lnTo>
                <a:lnTo>
                  <a:pt x="2195513" y="985837"/>
                </a:lnTo>
                <a:lnTo>
                  <a:pt x="2281238" y="966787"/>
                </a:lnTo>
                <a:lnTo>
                  <a:pt x="2414588" y="938212"/>
                </a:lnTo>
                <a:lnTo>
                  <a:pt x="2500313" y="895350"/>
                </a:lnTo>
                <a:lnTo>
                  <a:pt x="2552700" y="857250"/>
                </a:lnTo>
                <a:lnTo>
                  <a:pt x="2614613" y="804862"/>
                </a:lnTo>
                <a:lnTo>
                  <a:pt x="2647950" y="781050"/>
                </a:lnTo>
                <a:lnTo>
                  <a:pt x="2700338" y="733425"/>
                </a:lnTo>
                <a:lnTo>
                  <a:pt x="2767013" y="661987"/>
                </a:lnTo>
                <a:lnTo>
                  <a:pt x="2809875" y="609600"/>
                </a:lnTo>
                <a:lnTo>
                  <a:pt x="2843213" y="514350"/>
                </a:lnTo>
                <a:lnTo>
                  <a:pt x="2871788" y="447675"/>
                </a:lnTo>
                <a:lnTo>
                  <a:pt x="2943225" y="238125"/>
                </a:lnTo>
                <a:lnTo>
                  <a:pt x="3157538" y="276225"/>
                </a:lnTo>
                <a:lnTo>
                  <a:pt x="3033713" y="604837"/>
                </a:lnTo>
                <a:lnTo>
                  <a:pt x="2990850" y="681037"/>
                </a:lnTo>
                <a:lnTo>
                  <a:pt x="2909888" y="809625"/>
                </a:lnTo>
                <a:lnTo>
                  <a:pt x="2838450" y="885825"/>
                </a:lnTo>
                <a:lnTo>
                  <a:pt x="2762250" y="947737"/>
                </a:lnTo>
                <a:lnTo>
                  <a:pt x="2714625" y="995362"/>
                </a:lnTo>
                <a:lnTo>
                  <a:pt x="2614613" y="1062037"/>
                </a:lnTo>
                <a:lnTo>
                  <a:pt x="2514600" y="1114425"/>
                </a:lnTo>
                <a:lnTo>
                  <a:pt x="2428875" y="1143000"/>
                </a:lnTo>
                <a:lnTo>
                  <a:pt x="2343150" y="1166812"/>
                </a:lnTo>
                <a:lnTo>
                  <a:pt x="2243138" y="1190625"/>
                </a:lnTo>
                <a:lnTo>
                  <a:pt x="2147888" y="1190625"/>
                </a:lnTo>
                <a:lnTo>
                  <a:pt x="2071688" y="1195387"/>
                </a:lnTo>
                <a:lnTo>
                  <a:pt x="1952625" y="1185862"/>
                </a:lnTo>
                <a:lnTo>
                  <a:pt x="1852613" y="1162050"/>
                </a:lnTo>
                <a:lnTo>
                  <a:pt x="1743075" y="1128712"/>
                </a:lnTo>
                <a:lnTo>
                  <a:pt x="1690688" y="1090612"/>
                </a:lnTo>
                <a:lnTo>
                  <a:pt x="1624013" y="1062037"/>
                </a:lnTo>
                <a:lnTo>
                  <a:pt x="1028700" y="466725"/>
                </a:lnTo>
                <a:lnTo>
                  <a:pt x="323850" y="428625"/>
                </a:lnTo>
                <a:lnTo>
                  <a:pt x="214313" y="728662"/>
                </a:lnTo>
                <a:cubicBezTo>
                  <a:pt x="215900" y="815975"/>
                  <a:pt x="217488" y="903287"/>
                  <a:pt x="219075" y="990600"/>
                </a:cubicBezTo>
                <a:lnTo>
                  <a:pt x="200025" y="995362"/>
                </a:lnTo>
                <a:lnTo>
                  <a:pt x="200025" y="995362"/>
                </a:lnTo>
                <a:lnTo>
                  <a:pt x="133350" y="985837"/>
                </a:lnTo>
                <a:lnTo>
                  <a:pt x="95250" y="962025"/>
                </a:lnTo>
                <a:lnTo>
                  <a:pt x="66675" y="981075"/>
                </a:lnTo>
                <a:lnTo>
                  <a:pt x="38100" y="990600"/>
                </a:lnTo>
                <a:lnTo>
                  <a:pt x="19050" y="995362"/>
                </a:lnTo>
                <a:lnTo>
                  <a:pt x="19050" y="995362"/>
                </a:lnTo>
                <a:lnTo>
                  <a:pt x="0" y="781050"/>
                </a:lnTo>
                <a:lnTo>
                  <a:pt x="133350" y="357187"/>
                </a:lnTo>
                <a:lnTo>
                  <a:pt x="133350" y="290512"/>
                </a:lnTo>
                <a:lnTo>
                  <a:pt x="90488" y="214312"/>
                </a:lnTo>
                <a:lnTo>
                  <a:pt x="52388" y="9525"/>
                </a:lnTo>
                <a:close/>
              </a:path>
            </a:pathLst>
          </a:custGeom>
          <a:pattFill prst="wdUpDiag">
            <a:fgClr>
              <a:srgbClr val="FF00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677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FB940C8-35D1-4778-A679-4182195E5F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3"/>
          <a:stretch/>
        </p:blipFill>
        <p:spPr>
          <a:xfrm>
            <a:off x="0" y="0"/>
            <a:ext cx="12192000" cy="68580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C54F08-148C-4C9F-A786-ADDA4E9D4C9D}"/>
              </a:ext>
            </a:extLst>
          </p:cNvPr>
          <p:cNvSpPr txBox="1"/>
          <p:nvPr/>
        </p:nvSpPr>
        <p:spPr>
          <a:xfrm>
            <a:off x="6545226" y="1096852"/>
            <a:ext cx="4963886" cy="2315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457189" indent="-457189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defRPr>
            </a:lvl1pPr>
            <a:lvl2pPr lvl="1" indent="0" algn="ctr">
              <a:spcBef>
                <a:spcPct val="20000"/>
              </a:spcBef>
              <a:buFontTx/>
              <a:buNone/>
              <a:defRPr sz="240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defRPr>
            </a:lvl2pPr>
            <a:lvl3pPr indent="0" algn="ctr">
              <a:spcBef>
                <a:spcPct val="20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  <a:effectLst/>
              </a:rPr>
              <a:t>Base Plans Complete</a:t>
            </a:r>
          </a:p>
          <a:p>
            <a:r>
              <a:rPr lang="en-US" sz="2000" dirty="0">
                <a:solidFill>
                  <a:schemeClr val="tx1"/>
                </a:solidFill>
                <a:effectLst/>
              </a:rPr>
              <a:t>Planned for 2019 &amp; 2020 construction</a:t>
            </a:r>
          </a:p>
          <a:p>
            <a:r>
              <a:rPr lang="en-US" sz="2000" dirty="0">
                <a:solidFill>
                  <a:schemeClr val="tx1"/>
                </a:solidFill>
                <a:effectLst/>
              </a:rPr>
              <a:t>21 Traffic Signal Locations</a:t>
            </a:r>
          </a:p>
          <a:p>
            <a:r>
              <a:rPr lang="en-US" sz="2000" dirty="0">
                <a:solidFill>
                  <a:schemeClr val="tx1"/>
                </a:solidFill>
                <a:effectLst/>
              </a:rPr>
              <a:t>$2.9 Million Construction Cost</a:t>
            </a:r>
          </a:p>
          <a:p>
            <a:r>
              <a:rPr lang="en-US" sz="2000" dirty="0">
                <a:solidFill>
                  <a:schemeClr val="tx1"/>
                </a:solidFill>
                <a:effectLst/>
              </a:rPr>
              <a:t>Interconnection with County and City Signals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05A3BC9-2C96-4013-8D45-A1E5584FEA73}"/>
              </a:ext>
            </a:extLst>
          </p:cNvPr>
          <p:cNvSpPr txBox="1">
            <a:spLocks noChangeArrowheads="1"/>
          </p:cNvSpPr>
          <p:nvPr/>
        </p:nvSpPr>
        <p:spPr>
          <a:xfrm>
            <a:off x="388974" y="114086"/>
            <a:ext cx="11414052" cy="868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 </a:t>
            </a:r>
            <a:r>
              <a:rPr lang="en-US" altLang="en-US" dirty="0">
                <a:latin typeface="Georgia" panose="02040502050405020303" pitchFamily="18" charset="0"/>
                <a:cs typeface="Arial" pitchFamily="34" charset="0"/>
              </a:rPr>
              <a:t>Signal Upgrades</a:t>
            </a:r>
          </a:p>
        </p:txBody>
      </p:sp>
    </p:spTree>
    <p:extLst>
      <p:ext uri="{BB962C8B-B14F-4D97-AF65-F5344CB8AC3E}">
        <p14:creationId xmlns:p14="http://schemas.microsoft.com/office/powerpoint/2010/main" val="265279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1568790"/>
            <a:ext cx="10972800" cy="4525963"/>
          </a:xfrm>
        </p:spPr>
        <p:txBody>
          <a:bodyPr/>
          <a:lstStyle/>
          <a:p>
            <a:r>
              <a:rPr lang="en-US" sz="2400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rPr>
              <a:t>Traditional traffic signal timing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961972B-159A-490E-A9CE-4A7E7FD61BF4}"/>
              </a:ext>
            </a:extLst>
          </p:cNvPr>
          <p:cNvSpPr/>
          <p:nvPr/>
        </p:nvSpPr>
        <p:spPr>
          <a:xfrm>
            <a:off x="4518329" y="3831772"/>
            <a:ext cx="3432022" cy="1877332"/>
          </a:xfrm>
          <a:prstGeom prst="round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3E439AD-B44F-44C5-B1BA-E4453FC33DC4}"/>
              </a:ext>
            </a:extLst>
          </p:cNvPr>
          <p:cNvSpPr/>
          <p:nvPr/>
        </p:nvSpPr>
        <p:spPr>
          <a:xfrm>
            <a:off x="886280" y="3831772"/>
            <a:ext cx="3432022" cy="1877332"/>
          </a:xfrm>
          <a:prstGeom prst="round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187"/>
            <a:ext cx="109728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Traffic Signal Operations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1688184" y="2817082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Corbel"/>
              </a:rPr>
              <a:t>Collect Traffic Counts</a:t>
            </a:r>
          </a:p>
        </p:txBody>
      </p:sp>
      <p:cxnSp>
        <p:nvCxnSpPr>
          <p:cNvPr id="10" name="Straight Arrow Connector 9"/>
          <p:cNvCxnSpPr>
            <a:cxnSpLocks/>
            <a:stCxn id="8" idx="3"/>
            <a:endCxn id="12" idx="1"/>
          </p:cNvCxnSpPr>
          <p:nvPr/>
        </p:nvCxnSpPr>
        <p:spPr>
          <a:xfrm>
            <a:off x="3745584" y="3274282"/>
            <a:ext cx="1374031" cy="148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119615" y="2831894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Corbel"/>
              </a:rPr>
              <a:t>Develop Timing Plans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83121" y="3915783"/>
            <a:ext cx="323518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rPr>
              <a:t>Every 5-10 Years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white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Georgia" panose="02040502050405020303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rPr>
              <a:t>AM, PM and Off-Peak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white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Georgia" panose="02040502050405020303" pitchFamily="18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rPr>
              <a:t>Summer and Non-summer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698" y="3915783"/>
            <a:ext cx="327365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defRPr>
            </a:lvl1pPr>
          </a:lstStyle>
          <a:p>
            <a:r>
              <a:rPr lang="en-US" dirty="0"/>
              <a:t>Separate plan for AM, PM</a:t>
            </a:r>
          </a:p>
          <a:p>
            <a:r>
              <a:rPr lang="en-US" dirty="0"/>
              <a:t>And Off-Peak</a:t>
            </a:r>
          </a:p>
          <a:p>
            <a:endParaRPr lang="en-US" dirty="0"/>
          </a:p>
          <a:p>
            <a:r>
              <a:rPr lang="en-US" dirty="0"/>
              <a:t>Separate plans for summer</a:t>
            </a:r>
          </a:p>
          <a:p>
            <a:r>
              <a:rPr lang="en-US" dirty="0"/>
              <a:t>And non-summer</a:t>
            </a:r>
          </a:p>
        </p:txBody>
      </p:sp>
      <p:cxnSp>
        <p:nvCxnSpPr>
          <p:cNvPr id="17" name="Straight Arrow Connector 16"/>
          <p:cNvCxnSpPr>
            <a:cxnSpLocks/>
            <a:stCxn id="12" idx="3"/>
            <a:endCxn id="21" idx="1"/>
          </p:cNvCxnSpPr>
          <p:nvPr/>
        </p:nvCxnSpPr>
        <p:spPr>
          <a:xfrm>
            <a:off x="7177015" y="3289094"/>
            <a:ext cx="137403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8551046" y="2831894"/>
            <a:ext cx="1905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prstClr val="white"/>
                </a:solidFill>
                <a:latin typeface="Corbel"/>
              </a:rPr>
              <a:t>Manually observe and adjust</a:t>
            </a:r>
          </a:p>
        </p:txBody>
      </p:sp>
    </p:spTree>
    <p:extLst>
      <p:ext uri="{BB962C8B-B14F-4D97-AF65-F5344CB8AC3E}">
        <p14:creationId xmlns:p14="http://schemas.microsoft.com/office/powerpoint/2010/main" val="68941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/>
      <p:bldP spid="15" grpId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Adaptive Signal Control Technology (ASCT)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37664"/>
            <a:ext cx="10972800" cy="4234538"/>
          </a:xfrm>
        </p:spPr>
        <p:txBody>
          <a:bodyPr>
            <a:normAutofit/>
          </a:bodyPr>
          <a:lstStyle/>
          <a:p>
            <a:pPr marL="457189" indent="-457189" defTabSz="914400">
              <a:defRPr/>
            </a:pPr>
            <a:r>
              <a:rPr lang="en-US" sz="2800" b="1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rPr>
              <a:t>ASCT Definition</a:t>
            </a:r>
            <a:r>
              <a:rPr lang="en-US" sz="2800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rPr>
              <a:t>: </a:t>
            </a:r>
            <a:r>
              <a:rPr lang="en-US" sz="2800" i="1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rPr>
              <a:t>A traffic management strategy in which traffic signal timing changes, or adapts, based on actual traffic demand.</a:t>
            </a:r>
          </a:p>
          <a:p>
            <a:pPr marL="457189" indent="-457189" defTabSz="914400">
              <a:defRPr/>
            </a:pPr>
            <a:endParaRPr lang="en-US" sz="2800" dirty="0">
              <a:solidFill>
                <a:prstClr val="white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Georgia" panose="02040502050405020303" pitchFamily="18" charset="0"/>
              <a:cs typeface="Calibri" pitchFamily="34" charset="0"/>
            </a:endParaRPr>
          </a:p>
          <a:p>
            <a:pPr marL="457189" indent="-457189" defTabSz="914400">
              <a:defRPr/>
            </a:pPr>
            <a:r>
              <a:rPr lang="en-US" sz="2800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Calibri" pitchFamily="34" charset="0"/>
              </a:rPr>
              <a:t>ASCT is ideal for corridors with significant fluctuations in traffic volumes and patterns</a:t>
            </a:r>
          </a:p>
        </p:txBody>
      </p:sp>
    </p:spTree>
    <p:extLst>
      <p:ext uri="{BB962C8B-B14F-4D97-AF65-F5344CB8AC3E}">
        <p14:creationId xmlns:p14="http://schemas.microsoft.com/office/powerpoint/2010/main" val="171700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953987" y="781050"/>
            <a:ext cx="7363196" cy="59581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15800" cy="10001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defTabSz="914400"/>
            <a:r>
              <a:rPr lang="en-US" dirty="0">
                <a:solidFill>
                  <a:prstClr val="white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Adaptive Signal Control Technology (ASCT)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9EA152-00CF-4BD3-A863-F8B22F27D8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343" y="5924213"/>
            <a:ext cx="2905866" cy="815005"/>
          </a:xfrm>
          <a:prstGeom prst="rect">
            <a:avLst/>
          </a:prstGeom>
          <a:effectLst>
            <a:outerShdw blurRad="25400" dist="25400" dir="8100000" algn="tr" rotWithShape="0">
              <a:prstClr val="black">
                <a:alpha val="58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5625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97" y="0"/>
            <a:ext cx="10321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2933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15940</TotalTime>
  <Words>305</Words>
  <Application>Microsoft Office PowerPoint</Application>
  <PresentationFormat>Widescreen</PresentationFormat>
  <Paragraphs>80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Arial Black</vt:lpstr>
      <vt:lpstr>Arial Narrow</vt:lpstr>
      <vt:lpstr>Calibri</vt:lpstr>
      <vt:lpstr>Corbel</vt:lpstr>
      <vt:lpstr>Franklin Gothic Demi</vt:lpstr>
      <vt:lpstr>Georgia</vt:lpstr>
      <vt:lpstr>Roboto</vt:lpstr>
      <vt:lpstr>Roboto Light</vt:lpstr>
      <vt:lpstr>Wingdings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Traffic Signal Operations</vt:lpstr>
      <vt:lpstr>Adaptive Signal Control Technology (ASCT)</vt:lpstr>
      <vt:lpstr>Adaptive Signal Control Technology (ASCT)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State of Michigan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DAlessandroC@michigan.gov</dc:creator>
  <cp:lastModifiedBy>Kathy Bussell</cp:lastModifiedBy>
  <cp:revision>79</cp:revision>
  <cp:lastPrinted>2018-05-15T12:32:51Z</cp:lastPrinted>
  <dcterms:created xsi:type="dcterms:W3CDTF">2017-02-24T18:26:50Z</dcterms:created>
  <dcterms:modified xsi:type="dcterms:W3CDTF">2018-05-21T14:09:07Z</dcterms:modified>
</cp:coreProperties>
</file>